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71" r:id="rId3"/>
    <p:sldId id="303" r:id="rId4"/>
    <p:sldId id="375" r:id="rId5"/>
    <p:sldId id="374" r:id="rId6"/>
    <p:sldId id="367" r:id="rId7"/>
    <p:sldId id="370" r:id="rId8"/>
    <p:sldId id="358" r:id="rId9"/>
    <p:sldId id="383" r:id="rId10"/>
    <p:sldId id="373" r:id="rId11"/>
    <p:sldId id="384" r:id="rId12"/>
    <p:sldId id="385" r:id="rId13"/>
    <p:sldId id="387" r:id="rId14"/>
    <p:sldId id="386" r:id="rId15"/>
    <p:sldId id="372" r:id="rId16"/>
    <p:sldId id="290" r:id="rId17"/>
    <p:sldId id="379" r:id="rId18"/>
    <p:sldId id="380" r:id="rId19"/>
    <p:sldId id="381" r:id="rId20"/>
    <p:sldId id="382" r:id="rId21"/>
    <p:sldId id="376" r:id="rId22"/>
    <p:sldId id="362"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053A26-3F2D-7246-827C-F4E7B20B4C1E}">
          <p14:sldIdLst>
            <p14:sldId id="256"/>
            <p14:sldId id="271"/>
            <p14:sldId id="303"/>
            <p14:sldId id="375"/>
            <p14:sldId id="374"/>
            <p14:sldId id="367"/>
            <p14:sldId id="370"/>
            <p14:sldId id="358"/>
          </p14:sldIdLst>
        </p14:section>
        <p14:section name="Untitled Section" id="{62B2DC7A-BCA5-2548-8C52-2D82ACE8BE8F}">
          <p14:sldIdLst>
            <p14:sldId id="383"/>
            <p14:sldId id="373"/>
            <p14:sldId id="384"/>
            <p14:sldId id="385"/>
            <p14:sldId id="387"/>
            <p14:sldId id="386"/>
            <p14:sldId id="372"/>
            <p14:sldId id="290"/>
            <p14:sldId id="379"/>
            <p14:sldId id="380"/>
            <p14:sldId id="381"/>
            <p14:sldId id="382"/>
            <p14:sldId id="376"/>
            <p14:sldId id="3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79184" autoAdjust="0"/>
  </p:normalViewPr>
  <p:slideViewPr>
    <p:cSldViewPr snapToGrid="0" snapToObjects="1">
      <p:cViewPr>
        <p:scale>
          <a:sx n="83" d="100"/>
          <a:sy n="83" d="100"/>
        </p:scale>
        <p:origin x="1688" y="5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20/07/2019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6439C46-83DC-453F-98CD-F46F39536C33}" type="datetimeFigureOut">
              <a:rPr lang="en-US" smtClean="0"/>
              <a:t>7/20/19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5C2C651-F740-47F8-85E9-CBD268F30CB7}" type="slidenum">
              <a:rPr lang="en-US" smtClean="0"/>
              <a:t>‹#›</a:t>
            </a:fld>
            <a:endParaRPr lang="en-US"/>
          </a:p>
        </p:txBody>
      </p:sp>
    </p:spTree>
    <p:extLst>
      <p:ext uri="{BB962C8B-B14F-4D97-AF65-F5344CB8AC3E}">
        <p14:creationId xmlns:p14="http://schemas.microsoft.com/office/powerpoint/2010/main" val="102492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a:t>
            </a:r>
          </a:p>
          <a:p>
            <a:endParaRPr lang="en-US" dirty="0"/>
          </a:p>
          <a:p>
            <a:r>
              <a:rPr lang="en-US" dirty="0"/>
              <a:t>I</a:t>
            </a:r>
            <a:r>
              <a:rPr lang="en-US" baseline="0" dirty="0"/>
              <a:t> would like to thank the organizers for allowing me to give this presentation on “Considerations for the standard of prevention in an evolving HIV prevention landscape.  I have no conflicts of interest to report.</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a:p>
        </p:txBody>
      </p:sp>
    </p:spTree>
    <p:extLst>
      <p:ext uri="{BB962C8B-B14F-4D97-AF65-F5344CB8AC3E}">
        <p14:creationId xmlns:p14="http://schemas.microsoft.com/office/powerpoint/2010/main" val="297529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11</a:t>
            </a:fld>
            <a:endParaRPr lang="en-US"/>
          </a:p>
        </p:txBody>
      </p:sp>
    </p:spTree>
    <p:extLst>
      <p:ext uri="{BB962C8B-B14F-4D97-AF65-F5344CB8AC3E}">
        <p14:creationId xmlns:p14="http://schemas.microsoft.com/office/powerpoint/2010/main" val="191557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12</a:t>
            </a:fld>
            <a:endParaRPr lang="en-US"/>
          </a:p>
        </p:txBody>
      </p:sp>
    </p:spTree>
    <p:extLst>
      <p:ext uri="{BB962C8B-B14F-4D97-AF65-F5344CB8AC3E}">
        <p14:creationId xmlns:p14="http://schemas.microsoft.com/office/powerpoint/2010/main" val="368202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Goodmorning</a:t>
            </a:r>
            <a:r>
              <a:rPr lang="en-US" dirty="0"/>
              <a:t>. My name is Definate Nhamo. I am here today representing the OPTIONS project team to present findings from implementation research we conducted on Healthcare Providers’ Attitudes and Experiences Delivering Oral PrEP to Adolescent Girls and Young Women.</a:t>
            </a:r>
          </a:p>
        </p:txBody>
      </p:sp>
      <p:sp>
        <p:nvSpPr>
          <p:cNvPr id="4" name="Slide Number Placeholder 3"/>
          <p:cNvSpPr>
            <a:spLocks noGrp="1"/>
          </p:cNvSpPr>
          <p:nvPr>
            <p:ph type="sldNum" sz="quarter" idx="5"/>
          </p:nvPr>
        </p:nvSpPr>
        <p:spPr/>
        <p:txBody>
          <a:bodyPr/>
          <a:lstStyle/>
          <a:p>
            <a:fld id="{4B63DB93-7071-44A3-AC7D-052F57AD4B0C}" type="slidenum">
              <a:rPr lang="en-US" smtClean="0"/>
              <a:t>13</a:t>
            </a:fld>
            <a:endParaRPr lang="en-US"/>
          </a:p>
        </p:txBody>
      </p:sp>
    </p:spTree>
    <p:extLst>
      <p:ext uri="{BB962C8B-B14F-4D97-AF65-F5344CB8AC3E}">
        <p14:creationId xmlns:p14="http://schemas.microsoft.com/office/powerpoint/2010/main" val="2003770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piece of work I would like to highlight is some implementation science work done through the OPTIONS consortium across 3 countries </a:t>
            </a:r>
            <a:r>
              <a:rPr lang="en-US" dirty="0" err="1"/>
              <a:t>Zim</a:t>
            </a:r>
            <a:r>
              <a:rPr lang="en-US" dirty="0"/>
              <a:t>, SA and Kenya</a:t>
            </a:r>
          </a:p>
        </p:txBody>
      </p:sp>
      <p:sp>
        <p:nvSpPr>
          <p:cNvPr id="4" name="Slide Number Placeholder 3"/>
          <p:cNvSpPr>
            <a:spLocks noGrp="1"/>
          </p:cNvSpPr>
          <p:nvPr>
            <p:ph type="sldNum" sz="quarter" idx="10"/>
          </p:nvPr>
        </p:nvSpPr>
        <p:spPr/>
        <p:txBody>
          <a:bodyPr/>
          <a:lstStyle/>
          <a:p>
            <a:fld id="{70488F4B-C8AB-4DED-82A3-6F6C06D43A36}" type="slidenum">
              <a:rPr lang="en-US" smtClean="0"/>
              <a:t>14</a:t>
            </a:fld>
            <a:endParaRPr lang="en-US"/>
          </a:p>
        </p:txBody>
      </p:sp>
    </p:spTree>
    <p:extLst>
      <p:ext uri="{BB962C8B-B14F-4D97-AF65-F5344CB8AC3E}">
        <p14:creationId xmlns:p14="http://schemas.microsoft.com/office/powerpoint/2010/main" val="630168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piece of work I would like to highlight is some implementation science work done through the OPTIONS consortium across 3 countries </a:t>
            </a:r>
            <a:r>
              <a:rPr lang="en-US" dirty="0" err="1"/>
              <a:t>Zim</a:t>
            </a:r>
            <a:r>
              <a:rPr lang="en-US" dirty="0"/>
              <a:t>, SA and Kenya</a:t>
            </a:r>
          </a:p>
        </p:txBody>
      </p:sp>
      <p:sp>
        <p:nvSpPr>
          <p:cNvPr id="4" name="Slide Number Placeholder 3"/>
          <p:cNvSpPr>
            <a:spLocks noGrp="1"/>
          </p:cNvSpPr>
          <p:nvPr>
            <p:ph type="sldNum" sz="quarter" idx="10"/>
          </p:nvPr>
        </p:nvSpPr>
        <p:spPr/>
        <p:txBody>
          <a:bodyPr/>
          <a:lstStyle/>
          <a:p>
            <a:fld id="{70488F4B-C8AB-4DED-82A3-6F6C06D43A36}" type="slidenum">
              <a:rPr lang="en-US" smtClean="0"/>
              <a:t>15</a:t>
            </a:fld>
            <a:endParaRPr lang="en-US"/>
          </a:p>
        </p:txBody>
      </p:sp>
    </p:spTree>
    <p:extLst>
      <p:ext uri="{BB962C8B-B14F-4D97-AF65-F5344CB8AC3E}">
        <p14:creationId xmlns:p14="http://schemas.microsoft.com/office/powerpoint/2010/main" val="2068749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16</a:t>
            </a:fld>
            <a:endParaRPr lang="en-US"/>
          </a:p>
        </p:txBody>
      </p:sp>
    </p:spTree>
    <p:extLst>
      <p:ext uri="{BB962C8B-B14F-4D97-AF65-F5344CB8AC3E}">
        <p14:creationId xmlns:p14="http://schemas.microsoft.com/office/powerpoint/2010/main" val="1512481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17</a:t>
            </a:fld>
            <a:endParaRPr lang="en-US"/>
          </a:p>
        </p:txBody>
      </p:sp>
    </p:spTree>
    <p:extLst>
      <p:ext uri="{BB962C8B-B14F-4D97-AF65-F5344CB8AC3E}">
        <p14:creationId xmlns:p14="http://schemas.microsoft.com/office/powerpoint/2010/main" val="87582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scientists and Social Scientists, mental health specialists</a:t>
            </a:r>
          </a:p>
        </p:txBody>
      </p:sp>
      <p:sp>
        <p:nvSpPr>
          <p:cNvPr id="4" name="Slide Number Placeholder 3"/>
          <p:cNvSpPr>
            <a:spLocks noGrp="1"/>
          </p:cNvSpPr>
          <p:nvPr>
            <p:ph type="sldNum" sz="quarter" idx="10"/>
          </p:nvPr>
        </p:nvSpPr>
        <p:spPr/>
        <p:txBody>
          <a:bodyPr/>
          <a:lstStyle/>
          <a:p>
            <a:fld id="{70488F4B-C8AB-4DED-82A3-6F6C06D43A36}" type="slidenum">
              <a:rPr lang="en-US" smtClean="0"/>
              <a:t>18</a:t>
            </a:fld>
            <a:endParaRPr lang="en-US"/>
          </a:p>
        </p:txBody>
      </p:sp>
    </p:spTree>
    <p:extLst>
      <p:ext uri="{BB962C8B-B14F-4D97-AF65-F5344CB8AC3E}">
        <p14:creationId xmlns:p14="http://schemas.microsoft.com/office/powerpoint/2010/main" val="4255211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in all its variations – peer, community, HCP, partner, parent</a:t>
            </a:r>
          </a:p>
        </p:txBody>
      </p:sp>
      <p:sp>
        <p:nvSpPr>
          <p:cNvPr id="4" name="Slide Number Placeholder 3"/>
          <p:cNvSpPr>
            <a:spLocks noGrp="1"/>
          </p:cNvSpPr>
          <p:nvPr>
            <p:ph type="sldNum" sz="quarter" idx="10"/>
          </p:nvPr>
        </p:nvSpPr>
        <p:spPr/>
        <p:txBody>
          <a:bodyPr/>
          <a:lstStyle/>
          <a:p>
            <a:fld id="{70488F4B-C8AB-4DED-82A3-6F6C06D43A36}" type="slidenum">
              <a:rPr lang="en-US" smtClean="0"/>
              <a:t>19</a:t>
            </a:fld>
            <a:endParaRPr lang="en-US"/>
          </a:p>
        </p:txBody>
      </p:sp>
    </p:spTree>
    <p:extLst>
      <p:ext uri="{BB962C8B-B14F-4D97-AF65-F5344CB8AC3E}">
        <p14:creationId xmlns:p14="http://schemas.microsoft.com/office/powerpoint/2010/main" val="567268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assume participants are people waiting for studies yet they have a lot they are going through – issues to do with depression, anxiety, </a:t>
            </a:r>
          </a:p>
          <a:p>
            <a:r>
              <a:rPr lang="en-US" dirty="0"/>
              <a:t>We need to ensure participants have support to increase the chances of them using study products</a:t>
            </a:r>
          </a:p>
        </p:txBody>
      </p:sp>
      <p:sp>
        <p:nvSpPr>
          <p:cNvPr id="4" name="Slide Number Placeholder 3"/>
          <p:cNvSpPr>
            <a:spLocks noGrp="1"/>
          </p:cNvSpPr>
          <p:nvPr>
            <p:ph type="sldNum" sz="quarter" idx="10"/>
          </p:nvPr>
        </p:nvSpPr>
        <p:spPr/>
        <p:txBody>
          <a:bodyPr/>
          <a:lstStyle/>
          <a:p>
            <a:fld id="{70488F4B-C8AB-4DED-82A3-6F6C06D43A36}" type="slidenum">
              <a:rPr lang="en-US" smtClean="0"/>
              <a:t>20</a:t>
            </a:fld>
            <a:endParaRPr lang="en-US"/>
          </a:p>
        </p:txBody>
      </p:sp>
    </p:spTree>
    <p:extLst>
      <p:ext uri="{BB962C8B-B14F-4D97-AF65-F5344CB8AC3E}">
        <p14:creationId xmlns:p14="http://schemas.microsoft.com/office/powerpoint/2010/main" val="73119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conflict of interest to declare</a:t>
            </a:r>
          </a:p>
        </p:txBody>
      </p:sp>
      <p:sp>
        <p:nvSpPr>
          <p:cNvPr id="4" name="Slide Number Placeholder 3"/>
          <p:cNvSpPr>
            <a:spLocks noGrp="1"/>
          </p:cNvSpPr>
          <p:nvPr>
            <p:ph type="sldNum" sz="quarter" idx="10"/>
          </p:nvPr>
        </p:nvSpPr>
        <p:spPr/>
        <p:txBody>
          <a:bodyPr/>
          <a:lstStyle/>
          <a:p>
            <a:fld id="{70488F4B-C8AB-4DED-82A3-6F6C06D43A36}" type="slidenum">
              <a:rPr lang="en-US" smtClean="0"/>
              <a:t>3</a:t>
            </a:fld>
            <a:endParaRPr lang="en-US"/>
          </a:p>
        </p:txBody>
      </p:sp>
    </p:spTree>
    <p:extLst>
      <p:ext uri="{BB962C8B-B14F-4D97-AF65-F5344CB8AC3E}">
        <p14:creationId xmlns:p14="http://schemas.microsoft.com/office/powerpoint/2010/main" val="3480575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21</a:t>
            </a:fld>
            <a:endParaRPr lang="en-US"/>
          </a:p>
        </p:txBody>
      </p:sp>
    </p:spTree>
    <p:extLst>
      <p:ext uri="{BB962C8B-B14F-4D97-AF65-F5344CB8AC3E}">
        <p14:creationId xmlns:p14="http://schemas.microsoft.com/office/powerpoint/2010/main" val="64759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4</a:t>
            </a:fld>
            <a:endParaRPr lang="en-US"/>
          </a:p>
        </p:txBody>
      </p:sp>
    </p:spTree>
    <p:extLst>
      <p:ext uri="{BB962C8B-B14F-4D97-AF65-F5344CB8AC3E}">
        <p14:creationId xmlns:p14="http://schemas.microsoft.com/office/powerpoint/2010/main" val="428059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 pillars of effective trial design</a:t>
            </a:r>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a:p>
        </p:txBody>
      </p:sp>
    </p:spTree>
    <p:extLst>
      <p:ext uri="{BB962C8B-B14F-4D97-AF65-F5344CB8AC3E}">
        <p14:creationId xmlns:p14="http://schemas.microsoft.com/office/powerpoint/2010/main" val="359414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HCPs determine the success or failure of a health product</a:t>
            </a:r>
          </a:p>
          <a:p>
            <a:r>
              <a:rPr lang="en-US" dirty="0"/>
              <a:t>Need buy-in for HIV prevention products on the horizon</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6</a:t>
            </a:fld>
            <a:endParaRPr lang="en-US"/>
          </a:p>
        </p:txBody>
      </p:sp>
    </p:spTree>
    <p:extLst>
      <p:ext uri="{BB962C8B-B14F-4D97-AF65-F5344CB8AC3E}">
        <p14:creationId xmlns:p14="http://schemas.microsoft.com/office/powerpoint/2010/main" val="91273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products are designed, most products have not gone through rigorous qualitative research in consulting potential high risk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 sensitization: Important for gradually building and normalizing the narrative on HIV prevention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7</a:t>
            </a:fld>
            <a:endParaRPr lang="en-US"/>
          </a:p>
        </p:txBody>
      </p:sp>
    </p:spTree>
    <p:extLst>
      <p:ext uri="{BB962C8B-B14F-4D97-AF65-F5344CB8AC3E}">
        <p14:creationId xmlns:p14="http://schemas.microsoft.com/office/powerpoint/2010/main" val="318868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8</a:t>
            </a:fld>
            <a:endParaRPr lang="en-US"/>
          </a:p>
        </p:txBody>
      </p:sp>
    </p:spTree>
    <p:extLst>
      <p:ext uri="{BB962C8B-B14F-4D97-AF65-F5344CB8AC3E}">
        <p14:creationId xmlns:p14="http://schemas.microsoft.com/office/powerpoint/2010/main" val="392412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9</a:t>
            </a:fld>
            <a:endParaRPr lang="en-US"/>
          </a:p>
        </p:txBody>
      </p:sp>
    </p:spTree>
    <p:extLst>
      <p:ext uri="{BB962C8B-B14F-4D97-AF65-F5344CB8AC3E}">
        <p14:creationId xmlns:p14="http://schemas.microsoft.com/office/powerpoint/2010/main" val="44116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10</a:t>
            </a:fld>
            <a:endParaRPr lang="en-US"/>
          </a:p>
        </p:txBody>
      </p:sp>
    </p:spTree>
    <p:extLst>
      <p:ext uri="{BB962C8B-B14F-4D97-AF65-F5344CB8AC3E}">
        <p14:creationId xmlns:p14="http://schemas.microsoft.com/office/powerpoint/2010/main" val="1794972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4" name="Picture 3" descr="OPTIONS-Logo_CMY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0685" y="6005477"/>
            <a:ext cx="2870385" cy="776596"/>
          </a:xfrm>
          <a:prstGeom prst="rect">
            <a:avLst/>
          </a:prstGeom>
        </p:spPr>
      </p:pic>
      <p:pic>
        <p:nvPicPr>
          <p:cNvPr id="3" name="Picture 2"/>
          <p:cNvPicPr>
            <a:picLocks noChangeAspect="1"/>
          </p:cNvPicPr>
          <p:nvPr userDrawn="1"/>
        </p:nvPicPr>
        <p:blipFill rotWithShape="1">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Lst>
          </a:blip>
          <a:srcRect l="21798" t="21642" r="20674"/>
          <a:stretch/>
        </p:blipFill>
        <p:spPr>
          <a:xfrm>
            <a:off x="-2296053" y="1700681"/>
            <a:ext cx="6002216" cy="6166578"/>
          </a:xfrm>
          <a:prstGeom prst="rect">
            <a:avLst/>
          </a:prstGeom>
        </p:spPr>
      </p:pic>
      <p:pic>
        <p:nvPicPr>
          <p:cNvPr id="2" name="Picture 1"/>
          <p:cNvPicPr>
            <a:picLocks noChangeAspect="1"/>
          </p:cNvPicPr>
          <p:nvPr userDrawn="1"/>
        </p:nvPicPr>
        <p:blipFill>
          <a:blip r:embed="rId5"/>
          <a:stretch>
            <a:fillRect/>
          </a:stretch>
        </p:blipFill>
        <p:spPr>
          <a:xfrm>
            <a:off x="809106" y="6018830"/>
            <a:ext cx="2701565" cy="788182"/>
          </a:xfrm>
          <a:prstGeom prst="rect">
            <a:avLst/>
          </a:prstGeom>
        </p:spPr>
      </p:pic>
      <p:pic>
        <p:nvPicPr>
          <p:cNvPr id="10" name="Picture 9"/>
          <p:cNvPicPr>
            <a:picLocks noChangeAspect="1"/>
          </p:cNvPicPr>
          <p:nvPr userDrawn="1"/>
        </p:nvPicPr>
        <p:blipFill>
          <a:blip r:embed="rId6"/>
          <a:stretch>
            <a:fillRect/>
          </a:stretch>
        </p:blipFill>
        <p:spPr>
          <a:xfrm>
            <a:off x="3895302" y="6005477"/>
            <a:ext cx="1572081" cy="693914"/>
          </a:xfrm>
          <a:prstGeom prst="rect">
            <a:avLst/>
          </a:prstGeom>
        </p:spPr>
      </p:pic>
    </p:spTree>
    <p:extLst>
      <p:ext uri="{BB962C8B-B14F-4D97-AF65-F5344CB8AC3E}">
        <p14:creationId xmlns:p14="http://schemas.microsoft.com/office/powerpoint/2010/main" val="108095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 id="2147483661" r:id="rId12"/>
  </p:sldLayoutIdLst>
  <p:hf hdr="0" ftr="0" dt="0"/>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3.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587677"/>
            <a:ext cx="8509103" cy="926020"/>
          </a:xfrm>
        </p:spPr>
        <p:txBody>
          <a:bodyPr>
            <a:normAutofit/>
          </a:bodyPr>
          <a:lstStyle/>
          <a:p>
            <a:r>
              <a:rPr lang="en-US" dirty="0"/>
              <a:t>Example 1- SCHIELD study</a:t>
            </a:r>
          </a:p>
        </p:txBody>
      </p:sp>
      <p:sp>
        <p:nvSpPr>
          <p:cNvPr id="3" name="Content Placeholder 2"/>
          <p:cNvSpPr>
            <a:spLocks noGrp="1"/>
          </p:cNvSpPr>
          <p:nvPr>
            <p:ph idx="1"/>
          </p:nvPr>
        </p:nvSpPr>
        <p:spPr>
          <a:xfrm>
            <a:off x="1981200" y="1830388"/>
            <a:ext cx="8229600" cy="4525963"/>
          </a:xfrm>
        </p:spPr>
        <p:txBody>
          <a:bodyPr>
            <a:normAutofit fontScale="77500" lnSpcReduction="20000"/>
          </a:bodyPr>
          <a:lstStyle/>
          <a:p>
            <a:pPr marL="0" indent="0">
              <a:buNone/>
            </a:pPr>
            <a:r>
              <a:rPr lang="en-US" b="1" dirty="0"/>
              <a:t>SCHIELD </a:t>
            </a:r>
            <a:r>
              <a:rPr lang="en-US" dirty="0"/>
              <a:t>(Subcutaneous Contraceptive and HIV Implant Engineered for Long –Acting Delivery)</a:t>
            </a:r>
          </a:p>
          <a:p>
            <a:pPr marL="0" indent="0">
              <a:buNone/>
            </a:pPr>
            <a:endParaRPr lang="en-US" b="1" dirty="0"/>
          </a:p>
          <a:p>
            <a:pPr marL="0" indent="0">
              <a:buNone/>
            </a:pPr>
            <a:r>
              <a:rPr lang="en-US" b="1" dirty="0"/>
              <a:t>Purpose: </a:t>
            </a:r>
            <a:r>
              <a:rPr lang="en-ZW" dirty="0"/>
              <a:t>To conduct research activities to elicit end-users’ perspectives on preferred characteristics of the SCHIELD implant being developed for dual HIV prevention and contraception, SCHIELD applicator system for inserting the implant, and considerations for future implementation within existing health care system in South Africa and Zimbabwe. </a:t>
            </a:r>
          </a:p>
          <a:p>
            <a:pPr marL="0" indent="0">
              <a:buNone/>
            </a:pPr>
            <a:endParaRPr lang="en-US" dirty="0"/>
          </a:p>
          <a:p>
            <a:pPr marL="0" indent="0">
              <a:buNone/>
            </a:pPr>
            <a:r>
              <a:rPr lang="en-US" b="1" dirty="0"/>
              <a:t>Methodology: </a:t>
            </a:r>
            <a:r>
              <a:rPr lang="en-US" dirty="0"/>
              <a:t>Mixed methods – FGDs, IDIs, quantitative assessments</a:t>
            </a:r>
          </a:p>
        </p:txBody>
      </p:sp>
      <p:pic>
        <p:nvPicPr>
          <p:cNvPr id="4" name="Picture 3">
            <a:extLst>
              <a:ext uri="{FF2B5EF4-FFF2-40B4-BE49-F238E27FC236}">
                <a16:creationId xmlns:a16="http://schemas.microsoft.com/office/drawing/2014/main" id="{51CE2837-F55B-F04F-9CC1-88BFF4BFAA1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7369" y="5590890"/>
            <a:ext cx="861060" cy="480695"/>
          </a:xfrm>
          <a:prstGeom prst="rect">
            <a:avLst/>
          </a:prstGeom>
          <a:noFill/>
          <a:ln>
            <a:noFill/>
          </a:ln>
        </p:spPr>
      </p:pic>
    </p:spTree>
    <p:extLst>
      <p:ext uri="{BB962C8B-B14F-4D97-AF65-F5344CB8AC3E}">
        <p14:creationId xmlns:p14="http://schemas.microsoft.com/office/powerpoint/2010/main" val="341800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587677"/>
            <a:ext cx="8509103" cy="926020"/>
          </a:xfrm>
        </p:spPr>
        <p:txBody>
          <a:bodyPr>
            <a:normAutofit/>
          </a:bodyPr>
          <a:lstStyle/>
          <a:p>
            <a:r>
              <a:rPr lang="en-US" dirty="0"/>
              <a:t>SCHIELD study</a:t>
            </a:r>
          </a:p>
        </p:txBody>
      </p:sp>
      <p:sp>
        <p:nvSpPr>
          <p:cNvPr id="3" name="Content Placeholder 2"/>
          <p:cNvSpPr>
            <a:spLocks noGrp="1"/>
          </p:cNvSpPr>
          <p:nvPr>
            <p:ph idx="1"/>
          </p:nvPr>
        </p:nvSpPr>
        <p:spPr>
          <a:xfrm>
            <a:off x="1981200" y="1830388"/>
            <a:ext cx="8229600" cy="4525963"/>
          </a:xfrm>
        </p:spPr>
        <p:txBody>
          <a:bodyPr>
            <a:normAutofit/>
          </a:bodyPr>
          <a:lstStyle/>
          <a:p>
            <a:pPr marL="0" indent="0">
              <a:buNone/>
            </a:pPr>
            <a:r>
              <a:rPr lang="en-US" b="1" dirty="0"/>
              <a:t>Target population: </a:t>
            </a:r>
            <a:r>
              <a:rPr lang="en-US" dirty="0"/>
              <a:t>young women, HCPs, other key stakeholders</a:t>
            </a:r>
          </a:p>
          <a:p>
            <a:pPr marL="0" indent="0">
              <a:buNone/>
            </a:pPr>
            <a:r>
              <a:rPr lang="en-US" b="1" dirty="0"/>
              <a:t>Sites: </a:t>
            </a:r>
            <a:r>
              <a:rPr lang="en-US" dirty="0"/>
              <a:t>Pangaea Zimbabwe AIDS Trust (PZAT), Zimbabwe </a:t>
            </a:r>
          </a:p>
          <a:p>
            <a:pPr marL="0" indent="0">
              <a:buNone/>
            </a:pPr>
            <a:r>
              <a:rPr lang="en-US" dirty="0" err="1"/>
              <a:t>Setshaba</a:t>
            </a:r>
            <a:r>
              <a:rPr lang="en-US" dirty="0"/>
              <a:t> research center (SRC), Soshanguve, South Africa</a:t>
            </a:r>
          </a:p>
        </p:txBody>
      </p:sp>
      <p:pic>
        <p:nvPicPr>
          <p:cNvPr id="4" name="Picture 3">
            <a:extLst>
              <a:ext uri="{FF2B5EF4-FFF2-40B4-BE49-F238E27FC236}">
                <a16:creationId xmlns:a16="http://schemas.microsoft.com/office/drawing/2014/main" id="{59F1E321-D8A3-2E40-A226-835AE403400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6114" y="5528897"/>
            <a:ext cx="861060" cy="480695"/>
          </a:xfrm>
          <a:prstGeom prst="rect">
            <a:avLst/>
          </a:prstGeom>
          <a:noFill/>
          <a:ln>
            <a:noFill/>
          </a:ln>
        </p:spPr>
      </p:pic>
    </p:spTree>
    <p:extLst>
      <p:ext uri="{BB962C8B-B14F-4D97-AF65-F5344CB8AC3E}">
        <p14:creationId xmlns:p14="http://schemas.microsoft.com/office/powerpoint/2010/main" val="3930243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587677"/>
            <a:ext cx="8509103" cy="926020"/>
          </a:xfrm>
        </p:spPr>
        <p:txBody>
          <a:bodyPr>
            <a:normAutofit/>
          </a:bodyPr>
          <a:lstStyle/>
          <a:p>
            <a:r>
              <a:rPr lang="en-US" dirty="0"/>
              <a:t>SCHIELD main outcomes</a:t>
            </a:r>
          </a:p>
        </p:txBody>
      </p:sp>
      <p:sp>
        <p:nvSpPr>
          <p:cNvPr id="3" name="Content Placeholder 2"/>
          <p:cNvSpPr>
            <a:spLocks noGrp="1"/>
          </p:cNvSpPr>
          <p:nvPr>
            <p:ph idx="1"/>
          </p:nvPr>
        </p:nvSpPr>
        <p:spPr>
          <a:xfrm>
            <a:off x="1981200" y="1830388"/>
            <a:ext cx="8229600" cy="4525963"/>
          </a:xfrm>
        </p:spPr>
        <p:txBody>
          <a:bodyPr>
            <a:normAutofit/>
          </a:bodyPr>
          <a:lstStyle/>
          <a:p>
            <a:r>
              <a:rPr lang="en-US" dirty="0"/>
              <a:t>Provide insights into end-user preferences on key implant attributes</a:t>
            </a:r>
          </a:p>
          <a:p>
            <a:r>
              <a:rPr lang="en-US" dirty="0"/>
              <a:t>Inform prototype design </a:t>
            </a:r>
          </a:p>
          <a:p>
            <a:r>
              <a:rPr lang="en-US" dirty="0"/>
              <a:t>Applicator system</a:t>
            </a:r>
          </a:p>
          <a:p>
            <a:r>
              <a:rPr lang="en-US" dirty="0"/>
              <a:t>Inform key target product profile (TPP)</a:t>
            </a:r>
          </a:p>
        </p:txBody>
      </p:sp>
      <p:pic>
        <p:nvPicPr>
          <p:cNvPr id="4" name="Picture 3">
            <a:extLst>
              <a:ext uri="{FF2B5EF4-FFF2-40B4-BE49-F238E27FC236}">
                <a16:creationId xmlns:a16="http://schemas.microsoft.com/office/drawing/2014/main" id="{203A7620-C25E-2845-B471-23EB2F17A0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877" y="5575391"/>
            <a:ext cx="861060" cy="480695"/>
          </a:xfrm>
          <a:prstGeom prst="rect">
            <a:avLst/>
          </a:prstGeom>
          <a:noFill/>
          <a:ln>
            <a:noFill/>
          </a:ln>
        </p:spPr>
      </p:pic>
    </p:spTree>
    <p:extLst>
      <p:ext uri="{BB962C8B-B14F-4D97-AF65-F5344CB8AC3E}">
        <p14:creationId xmlns:p14="http://schemas.microsoft.com/office/powerpoint/2010/main" val="417169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9582" y="480862"/>
            <a:ext cx="2670140" cy="656590"/>
          </a:xfrm>
          <a:prstGeom prst="rect">
            <a:avLst/>
          </a:prstGeom>
          <a:noFill/>
        </p:spPr>
        <p:txBody>
          <a:bodyPr wrap="square" rtlCol="0">
            <a:spAutoFit/>
          </a:bodyPr>
          <a:lstStyle/>
          <a:p>
            <a:pPr>
              <a:lnSpc>
                <a:spcPts val="4380"/>
              </a:lnSpc>
            </a:pPr>
            <a:r>
              <a:rPr lang="en-US" sz="4400" dirty="0">
                <a:solidFill>
                  <a:schemeClr val="bg1"/>
                </a:solidFill>
                <a:latin typeface="Gill Sans MT" panose="020B0502020104020203" pitchFamily="34" charset="0"/>
                <a:cs typeface="Calibri"/>
              </a:rPr>
              <a:t>OPTIONS</a:t>
            </a:r>
          </a:p>
        </p:txBody>
      </p:sp>
      <p:sp>
        <p:nvSpPr>
          <p:cNvPr id="4" name="TextBox 3"/>
          <p:cNvSpPr txBox="1"/>
          <p:nvPr/>
        </p:nvSpPr>
        <p:spPr>
          <a:xfrm>
            <a:off x="3778442" y="1823357"/>
            <a:ext cx="5456049" cy="1384995"/>
          </a:xfrm>
          <a:prstGeom prst="rect">
            <a:avLst/>
          </a:prstGeom>
          <a:noFill/>
        </p:spPr>
        <p:txBody>
          <a:bodyPr wrap="square" rtlCol="0">
            <a:spAutoFit/>
          </a:bodyPr>
          <a:lstStyle/>
          <a:p>
            <a:r>
              <a:rPr lang="en-US" sz="2100" b="1" spc="150" dirty="0">
                <a:solidFill>
                  <a:schemeClr val="bg1"/>
                </a:solidFill>
                <a:latin typeface="Gill Sans MT" panose="020B0502020104020203" pitchFamily="34" charset="0"/>
                <a:cs typeface="Calibri"/>
              </a:rPr>
              <a:t>Healthcare Providers’ Knowledge Attitudes and Practices towards oral </a:t>
            </a:r>
            <a:r>
              <a:rPr lang="en-US" sz="2100" b="1" spc="150" dirty="0" err="1">
                <a:solidFill>
                  <a:schemeClr val="bg1"/>
                </a:solidFill>
                <a:latin typeface="Gill Sans MT" panose="020B0502020104020203" pitchFamily="34" charset="0"/>
                <a:cs typeface="Calibri"/>
              </a:rPr>
              <a:t>PrEP</a:t>
            </a:r>
            <a:endParaRPr lang="en-US" sz="2100" b="1" spc="150" dirty="0">
              <a:solidFill>
                <a:schemeClr val="bg1"/>
              </a:solidFill>
              <a:latin typeface="Gill Sans MT" panose="020B0502020104020203" pitchFamily="34" charset="0"/>
              <a:cs typeface="Calibri"/>
            </a:endParaRPr>
          </a:p>
          <a:p>
            <a:endParaRPr lang="en-US" sz="2100" b="1" i="1" spc="150" dirty="0">
              <a:solidFill>
                <a:schemeClr val="bg1"/>
              </a:solidFill>
              <a:latin typeface="Gill Sans MT" panose="020B0502020104020203" pitchFamily="34" charset="0"/>
              <a:cs typeface="Calibri"/>
            </a:endParaRPr>
          </a:p>
        </p:txBody>
      </p:sp>
      <p:sp>
        <p:nvSpPr>
          <p:cNvPr id="5" name="TextBox 4"/>
          <p:cNvSpPr txBox="1"/>
          <p:nvPr/>
        </p:nvSpPr>
        <p:spPr>
          <a:xfrm>
            <a:off x="4375615" y="479505"/>
            <a:ext cx="4261704" cy="584775"/>
          </a:xfrm>
          <a:prstGeom prst="rect">
            <a:avLst/>
          </a:prstGeom>
          <a:noFill/>
        </p:spPr>
        <p:txBody>
          <a:bodyPr wrap="square" rtlCol="0">
            <a:spAutoFit/>
          </a:bodyPr>
          <a:lstStyle/>
          <a:p>
            <a:pPr lvl="0"/>
            <a:r>
              <a:rPr lang="en-US" sz="1600" b="1" i="1" spc="150" dirty="0">
                <a:solidFill>
                  <a:schemeClr val="bg1"/>
                </a:solidFill>
                <a:latin typeface="Gill Sans MT" panose="020B0502020104020203" pitchFamily="34" charset="0"/>
                <a:cs typeface="Calibri"/>
              </a:rPr>
              <a:t>Optimizing Prevention Technology Introduction On Schedule</a:t>
            </a:r>
          </a:p>
        </p:txBody>
      </p:sp>
    </p:spTree>
    <p:extLst>
      <p:ext uri="{BB962C8B-B14F-4D97-AF65-F5344CB8AC3E}">
        <p14:creationId xmlns:p14="http://schemas.microsoft.com/office/powerpoint/2010/main" val="357560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587677"/>
            <a:ext cx="8509103" cy="926020"/>
          </a:xfrm>
        </p:spPr>
        <p:txBody>
          <a:bodyPr>
            <a:normAutofit/>
          </a:bodyPr>
          <a:lstStyle/>
          <a:p>
            <a:r>
              <a:rPr lang="en-US" dirty="0"/>
              <a:t>OPTIONS KAP study</a:t>
            </a:r>
          </a:p>
        </p:txBody>
      </p:sp>
      <p:sp>
        <p:nvSpPr>
          <p:cNvPr id="3" name="Content Placeholder 2"/>
          <p:cNvSpPr>
            <a:spLocks noGrp="1"/>
          </p:cNvSpPr>
          <p:nvPr>
            <p:ph idx="1"/>
          </p:nvPr>
        </p:nvSpPr>
        <p:spPr>
          <a:xfrm>
            <a:off x="1981200" y="1830388"/>
            <a:ext cx="8229600" cy="4525963"/>
          </a:xfrm>
        </p:spPr>
        <p:txBody>
          <a:bodyPr>
            <a:normAutofit/>
          </a:bodyPr>
          <a:lstStyle/>
          <a:p>
            <a:pPr marL="0" indent="0">
              <a:buNone/>
            </a:pPr>
            <a:r>
              <a:rPr lang="en-US" b="1" dirty="0"/>
              <a:t>Aim: </a:t>
            </a:r>
            <a:r>
              <a:rPr lang="en-US" dirty="0"/>
              <a:t>understand HCP KAP around oral </a:t>
            </a:r>
            <a:r>
              <a:rPr lang="en-US" dirty="0" err="1"/>
              <a:t>PrEP</a:t>
            </a:r>
            <a:endParaRPr lang="en-US" dirty="0"/>
          </a:p>
          <a:p>
            <a:pPr marL="0" indent="0">
              <a:buNone/>
            </a:pPr>
            <a:r>
              <a:rPr lang="en-US" b="1" dirty="0"/>
              <a:t>Target population: </a:t>
            </a:r>
            <a:r>
              <a:rPr lang="en-US" dirty="0" err="1"/>
              <a:t>PrEP</a:t>
            </a:r>
            <a:r>
              <a:rPr lang="en-US" dirty="0"/>
              <a:t> experienced and </a:t>
            </a:r>
            <a:r>
              <a:rPr lang="en-US" dirty="0" err="1"/>
              <a:t>PrEP</a:t>
            </a:r>
            <a:r>
              <a:rPr lang="en-US" dirty="0"/>
              <a:t> naïve HCPs</a:t>
            </a:r>
          </a:p>
          <a:p>
            <a:pPr marL="0" indent="0">
              <a:buNone/>
            </a:pPr>
            <a:r>
              <a:rPr lang="en-US" b="1" dirty="0"/>
              <a:t>Sites: </a:t>
            </a:r>
            <a:r>
              <a:rPr lang="en-US" dirty="0"/>
              <a:t>Kenya, South Africa, Zimbabwe</a:t>
            </a:r>
          </a:p>
          <a:p>
            <a:pPr marL="0" indent="0">
              <a:buNone/>
            </a:pPr>
            <a:r>
              <a:rPr lang="en-US" b="1" dirty="0"/>
              <a:t>Methods</a:t>
            </a:r>
            <a:r>
              <a:rPr lang="en-US" dirty="0"/>
              <a:t>: mixed methods, survey, IDIs</a:t>
            </a:r>
          </a:p>
        </p:txBody>
      </p:sp>
    </p:spTree>
    <p:extLst>
      <p:ext uri="{BB962C8B-B14F-4D97-AF65-F5344CB8AC3E}">
        <p14:creationId xmlns:p14="http://schemas.microsoft.com/office/powerpoint/2010/main" val="334963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587677"/>
            <a:ext cx="8509103" cy="926020"/>
          </a:xfrm>
        </p:spPr>
        <p:txBody>
          <a:bodyPr>
            <a:normAutofit/>
          </a:bodyPr>
          <a:lstStyle/>
          <a:p>
            <a:r>
              <a:rPr lang="en-US" dirty="0"/>
              <a:t>OPTIONS KAP study</a:t>
            </a:r>
          </a:p>
        </p:txBody>
      </p:sp>
      <p:sp>
        <p:nvSpPr>
          <p:cNvPr id="3" name="Content Placeholder 2"/>
          <p:cNvSpPr>
            <a:spLocks noGrp="1"/>
          </p:cNvSpPr>
          <p:nvPr>
            <p:ph idx="1"/>
          </p:nvPr>
        </p:nvSpPr>
        <p:spPr>
          <a:xfrm>
            <a:off x="1981200" y="1830388"/>
            <a:ext cx="8229600" cy="4525963"/>
          </a:xfrm>
        </p:spPr>
        <p:txBody>
          <a:bodyPr>
            <a:normAutofit/>
          </a:bodyPr>
          <a:lstStyle/>
          <a:p>
            <a:pPr marL="0" indent="0">
              <a:buNone/>
            </a:pPr>
            <a:r>
              <a:rPr lang="en-US" b="1" dirty="0"/>
              <a:t>Key findings: </a:t>
            </a:r>
          </a:p>
          <a:p>
            <a:r>
              <a:rPr lang="en-US" dirty="0"/>
              <a:t>HCPs highly knowledgeable about </a:t>
            </a:r>
            <a:r>
              <a:rPr lang="en-US" dirty="0" err="1"/>
              <a:t>PrEP</a:t>
            </a:r>
            <a:endParaRPr lang="en-US" dirty="0"/>
          </a:p>
          <a:p>
            <a:r>
              <a:rPr lang="en-US" dirty="0" err="1"/>
              <a:t>PrEP</a:t>
            </a:r>
            <a:r>
              <a:rPr lang="en-US" dirty="0"/>
              <a:t> naïve providers hesitant to add on </a:t>
            </a:r>
            <a:r>
              <a:rPr lang="en-US" dirty="0" err="1"/>
              <a:t>PrEP</a:t>
            </a:r>
            <a:r>
              <a:rPr lang="en-US" dirty="0"/>
              <a:t> delivery responsibilities</a:t>
            </a:r>
          </a:p>
          <a:p>
            <a:r>
              <a:rPr lang="en-US" dirty="0"/>
              <a:t>Negative attitudes toward AG having sex</a:t>
            </a:r>
          </a:p>
        </p:txBody>
      </p:sp>
    </p:spTree>
    <p:extLst>
      <p:ext uri="{BB962C8B-B14F-4D97-AF65-F5344CB8AC3E}">
        <p14:creationId xmlns:p14="http://schemas.microsoft.com/office/powerpoint/2010/main" val="300009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417127"/>
            <a:ext cx="10163336" cy="5642709"/>
          </a:xfrm>
        </p:spPr>
        <p:txBody>
          <a:bodyPr/>
          <a:lstStyle/>
          <a:p>
            <a:r>
              <a:rPr lang="en-US" dirty="0"/>
              <a:t>Key take home messages</a:t>
            </a:r>
          </a:p>
        </p:txBody>
      </p:sp>
    </p:spTree>
    <p:extLst>
      <p:ext uri="{BB962C8B-B14F-4D97-AF65-F5344CB8AC3E}">
        <p14:creationId xmlns:p14="http://schemas.microsoft.com/office/powerpoint/2010/main" val="94429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108488"/>
            <a:ext cx="8509103" cy="1472339"/>
          </a:xfrm>
        </p:spPr>
        <p:txBody>
          <a:bodyPr>
            <a:normAutofit/>
          </a:bodyPr>
          <a:lstStyle/>
          <a:p>
            <a:r>
              <a:rPr lang="en-US" dirty="0"/>
              <a:t>Combination prevention</a:t>
            </a:r>
            <a:br>
              <a:rPr lang="en-US" dirty="0"/>
            </a:br>
            <a:endParaRPr lang="en-US" sz="3100" dirty="0"/>
          </a:p>
        </p:txBody>
      </p:sp>
      <p:sp>
        <p:nvSpPr>
          <p:cNvPr id="4" name="TextBox 3"/>
          <p:cNvSpPr txBox="1"/>
          <p:nvPr/>
        </p:nvSpPr>
        <p:spPr>
          <a:xfrm>
            <a:off x="2266277" y="6162346"/>
            <a:ext cx="6282466" cy="369332"/>
          </a:xfrm>
          <a:prstGeom prst="rect">
            <a:avLst/>
          </a:prstGeom>
          <a:noFill/>
        </p:spPr>
        <p:txBody>
          <a:bodyPr wrap="square" rtlCol="0">
            <a:spAutoFit/>
          </a:bodyPr>
          <a:lstStyle/>
          <a:p>
            <a:r>
              <a:rPr lang="en-US" b="1" i="1" dirty="0">
                <a:solidFill>
                  <a:schemeClr val="tx2">
                    <a:lumMod val="60000"/>
                    <a:lumOff val="40000"/>
                  </a:schemeClr>
                </a:solidFill>
              </a:rPr>
              <a:t>*</a:t>
            </a:r>
            <a:r>
              <a:rPr lang="en-US" b="1" i="1" dirty="0" err="1">
                <a:solidFill>
                  <a:schemeClr val="tx2">
                    <a:lumMod val="60000"/>
                    <a:lumOff val="40000"/>
                  </a:schemeClr>
                </a:solidFill>
              </a:rPr>
              <a:t>Baeten</a:t>
            </a:r>
            <a:r>
              <a:rPr lang="en-US" b="1" i="1" dirty="0">
                <a:solidFill>
                  <a:schemeClr val="tx2">
                    <a:lumMod val="60000"/>
                    <a:lumOff val="40000"/>
                  </a:schemeClr>
                </a:solidFill>
              </a:rPr>
              <a:t> et. al. HIVR4P 2018</a:t>
            </a:r>
          </a:p>
        </p:txBody>
      </p:sp>
      <p:pic>
        <p:nvPicPr>
          <p:cNvPr id="8" name="Content Placeholder 4">
            <a:extLst>
              <a:ext uri="{FF2B5EF4-FFF2-40B4-BE49-F238E27FC236}">
                <a16:creationId xmlns:a16="http://schemas.microsoft.com/office/drawing/2014/main" id="{CDE9F1BD-1468-1D46-8948-4C45118EA4CD}"/>
              </a:ext>
            </a:extLst>
          </p:cNvPr>
          <p:cNvPicPr>
            <a:picLocks noGrp="1" noChangeAspect="1"/>
          </p:cNvPicPr>
          <p:nvPr>
            <p:ph idx="1"/>
          </p:nvPr>
        </p:nvPicPr>
        <p:blipFill>
          <a:blip r:embed="rId3"/>
          <a:stretch>
            <a:fillRect/>
          </a:stretch>
        </p:blipFill>
        <p:spPr>
          <a:xfrm>
            <a:off x="3924300" y="1697831"/>
            <a:ext cx="4343400" cy="4330700"/>
          </a:xfrm>
          <a:prstGeom prst="rect">
            <a:avLst/>
          </a:prstGeom>
        </p:spPr>
      </p:pic>
    </p:spTree>
    <p:extLst>
      <p:ext uri="{BB962C8B-B14F-4D97-AF65-F5344CB8AC3E}">
        <p14:creationId xmlns:p14="http://schemas.microsoft.com/office/powerpoint/2010/main" val="3667699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587677"/>
            <a:ext cx="8509103" cy="926020"/>
          </a:xfrm>
        </p:spPr>
        <p:txBody>
          <a:bodyPr>
            <a:normAutofit/>
          </a:bodyPr>
          <a:lstStyle/>
          <a:p>
            <a:r>
              <a:rPr lang="en-US" dirty="0"/>
              <a:t>Multi- sectoral approach</a:t>
            </a:r>
          </a:p>
        </p:txBody>
      </p:sp>
      <p:pic>
        <p:nvPicPr>
          <p:cNvPr id="4" name="Content Placeholder 3">
            <a:extLst>
              <a:ext uri="{FF2B5EF4-FFF2-40B4-BE49-F238E27FC236}">
                <a16:creationId xmlns:a16="http://schemas.microsoft.com/office/drawing/2014/main" id="{FFC2C295-65EA-FC4D-9D1D-3FCA7E3C97E0}"/>
              </a:ext>
            </a:extLst>
          </p:cNvPr>
          <p:cNvPicPr>
            <a:picLocks noGrp="1" noChangeAspect="1"/>
          </p:cNvPicPr>
          <p:nvPr>
            <p:ph idx="1"/>
          </p:nvPr>
        </p:nvPicPr>
        <p:blipFill>
          <a:blip r:embed="rId3"/>
          <a:stretch>
            <a:fillRect/>
          </a:stretch>
        </p:blipFill>
        <p:spPr>
          <a:xfrm>
            <a:off x="4381500" y="2423319"/>
            <a:ext cx="3429000" cy="3340100"/>
          </a:xfrm>
          <a:prstGeom prst="rect">
            <a:avLst/>
          </a:prstGeom>
        </p:spPr>
      </p:pic>
    </p:spTree>
    <p:extLst>
      <p:ext uri="{BB962C8B-B14F-4D97-AF65-F5344CB8AC3E}">
        <p14:creationId xmlns:p14="http://schemas.microsoft.com/office/powerpoint/2010/main" val="3756961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587677"/>
            <a:ext cx="8509103" cy="926020"/>
          </a:xfrm>
        </p:spPr>
        <p:txBody>
          <a:bodyPr>
            <a:normAutofit/>
          </a:bodyPr>
          <a:lstStyle/>
          <a:p>
            <a:r>
              <a:rPr lang="en-US" dirty="0"/>
              <a:t>Psychosocial support</a:t>
            </a:r>
          </a:p>
        </p:txBody>
      </p:sp>
      <p:pic>
        <p:nvPicPr>
          <p:cNvPr id="6" name="Content Placeholder 5">
            <a:extLst>
              <a:ext uri="{FF2B5EF4-FFF2-40B4-BE49-F238E27FC236}">
                <a16:creationId xmlns:a16="http://schemas.microsoft.com/office/drawing/2014/main" id="{A978D2CD-8076-424C-8EBB-A9FAB454FA34}"/>
              </a:ext>
            </a:extLst>
          </p:cNvPr>
          <p:cNvPicPr>
            <a:picLocks noGrp="1" noChangeAspect="1"/>
          </p:cNvPicPr>
          <p:nvPr>
            <p:ph idx="1"/>
          </p:nvPr>
        </p:nvPicPr>
        <p:blipFill>
          <a:blip r:embed="rId3"/>
          <a:stretch>
            <a:fillRect/>
          </a:stretch>
        </p:blipFill>
        <p:spPr>
          <a:xfrm>
            <a:off x="3339023" y="1369676"/>
            <a:ext cx="3836692" cy="3836692"/>
          </a:xfrm>
          <a:prstGeom prst="rect">
            <a:avLst/>
          </a:prstGeom>
        </p:spPr>
      </p:pic>
    </p:spTree>
    <p:extLst>
      <p:ext uri="{BB962C8B-B14F-4D97-AF65-F5344CB8AC3E}">
        <p14:creationId xmlns:p14="http://schemas.microsoft.com/office/powerpoint/2010/main" val="41949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39276"/>
            <a:ext cx="7772400" cy="1575399"/>
          </a:xfrm>
        </p:spPr>
        <p:txBody>
          <a:bodyPr>
            <a:normAutofit fontScale="90000"/>
          </a:bodyPr>
          <a:lstStyle/>
          <a:p>
            <a:br>
              <a:rPr lang="en-US" dirty="0"/>
            </a:br>
            <a:br>
              <a:rPr lang="en-US" dirty="0"/>
            </a:br>
            <a:r>
              <a:rPr lang="en-ZW" b="0" dirty="0"/>
              <a:t>Considerations for the standard of prevention in an evolving HIV prevention landscape</a:t>
            </a:r>
            <a:br>
              <a:rPr lang="en-US" dirty="0"/>
            </a:br>
            <a:br>
              <a:rPr lang="en-US" dirty="0"/>
            </a:br>
            <a:endParaRPr lang="en-US" dirty="0"/>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B6F15528-21DE-4FAA-801E-634DDDAF4B2B}" type="slidenum">
              <a:rPr lang="en-US" smtClean="0"/>
              <a:pPr/>
              <a:t>2</a:t>
            </a:fld>
            <a:endParaRPr lang="en-US"/>
          </a:p>
        </p:txBody>
      </p:sp>
      <p:sp>
        <p:nvSpPr>
          <p:cNvPr id="3" name="TextBox 2"/>
          <p:cNvSpPr txBox="1"/>
          <p:nvPr/>
        </p:nvSpPr>
        <p:spPr>
          <a:xfrm>
            <a:off x="3746626" y="3447775"/>
            <a:ext cx="4800600" cy="830997"/>
          </a:xfrm>
          <a:prstGeom prst="rect">
            <a:avLst/>
          </a:prstGeom>
          <a:noFill/>
        </p:spPr>
        <p:txBody>
          <a:bodyPr wrap="square" rtlCol="0">
            <a:spAutoFit/>
          </a:bodyPr>
          <a:lstStyle/>
          <a:p>
            <a:pPr algn="ctr"/>
            <a:r>
              <a:rPr lang="en-US" sz="2400" dirty="0" err="1"/>
              <a:t>Definate</a:t>
            </a:r>
            <a:r>
              <a:rPr lang="en-US" sz="2400" dirty="0"/>
              <a:t> </a:t>
            </a:r>
            <a:r>
              <a:rPr lang="en-US" sz="2400" dirty="0" err="1"/>
              <a:t>Nhamo</a:t>
            </a:r>
            <a:r>
              <a:rPr lang="en-US" sz="2400" dirty="0"/>
              <a:t> PhD fellow</a:t>
            </a:r>
          </a:p>
          <a:p>
            <a:pPr algn="ctr"/>
            <a:r>
              <a:rPr lang="en-US" sz="2400" dirty="0"/>
              <a:t>Pangaea Zimbabwe AIDS Trust (PZAT)</a:t>
            </a:r>
          </a:p>
        </p:txBody>
      </p:sp>
    </p:spTree>
    <p:extLst>
      <p:ext uri="{BB962C8B-B14F-4D97-AF65-F5344CB8AC3E}">
        <p14:creationId xmlns:p14="http://schemas.microsoft.com/office/powerpoint/2010/main" val="4152059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587677"/>
            <a:ext cx="8509103" cy="926020"/>
          </a:xfrm>
        </p:spPr>
        <p:txBody>
          <a:bodyPr>
            <a:normAutofit/>
          </a:bodyPr>
          <a:lstStyle/>
          <a:p>
            <a:r>
              <a:rPr lang="en-US" dirty="0"/>
              <a:t>Mental health interventions</a:t>
            </a:r>
          </a:p>
        </p:txBody>
      </p:sp>
      <p:pic>
        <p:nvPicPr>
          <p:cNvPr id="5" name="Content Placeholder 4">
            <a:extLst>
              <a:ext uri="{FF2B5EF4-FFF2-40B4-BE49-F238E27FC236}">
                <a16:creationId xmlns:a16="http://schemas.microsoft.com/office/drawing/2014/main" id="{4DDA3F61-5004-124A-B560-78037DB818F9}"/>
              </a:ext>
            </a:extLst>
          </p:cNvPr>
          <p:cNvPicPr>
            <a:picLocks noGrp="1" noChangeAspect="1"/>
          </p:cNvPicPr>
          <p:nvPr>
            <p:ph idx="1"/>
          </p:nvPr>
        </p:nvPicPr>
        <p:blipFill>
          <a:blip r:embed="rId3"/>
          <a:stretch>
            <a:fillRect/>
          </a:stretch>
        </p:blipFill>
        <p:spPr>
          <a:xfrm>
            <a:off x="2495227" y="1337266"/>
            <a:ext cx="6664271" cy="4674936"/>
          </a:xfrm>
          <a:prstGeom prst="rect">
            <a:avLst/>
          </a:prstGeom>
        </p:spPr>
      </p:pic>
    </p:spTree>
    <p:extLst>
      <p:ext uri="{BB962C8B-B14F-4D97-AF65-F5344CB8AC3E}">
        <p14:creationId xmlns:p14="http://schemas.microsoft.com/office/powerpoint/2010/main" val="360523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587677"/>
            <a:ext cx="8509103" cy="926020"/>
          </a:xfrm>
        </p:spPr>
        <p:txBody>
          <a:bodyPr>
            <a:normAutofit/>
          </a:bodyPr>
          <a:lstStyle/>
          <a:p>
            <a:r>
              <a:rPr lang="en-US" dirty="0"/>
              <a:t>Thank you!</a:t>
            </a:r>
          </a:p>
        </p:txBody>
      </p:sp>
      <p:pic>
        <p:nvPicPr>
          <p:cNvPr id="4" name="Content Placeholder 3">
            <a:extLst>
              <a:ext uri="{FF2B5EF4-FFF2-40B4-BE49-F238E27FC236}">
                <a16:creationId xmlns:a16="http://schemas.microsoft.com/office/drawing/2014/main" id="{CC0B6241-E9FC-2347-945D-14236DE4A2FB}"/>
              </a:ext>
            </a:extLst>
          </p:cNvPr>
          <p:cNvPicPr>
            <a:picLocks noGrp="1" noChangeAspect="1"/>
          </p:cNvPicPr>
          <p:nvPr>
            <p:ph idx="1"/>
          </p:nvPr>
        </p:nvPicPr>
        <p:blipFill>
          <a:blip r:embed="rId3"/>
          <a:stretch>
            <a:fillRect/>
          </a:stretch>
        </p:blipFill>
        <p:spPr>
          <a:xfrm>
            <a:off x="3549650" y="2378869"/>
            <a:ext cx="5092700" cy="3429000"/>
          </a:xfrm>
          <a:prstGeom prst="rect">
            <a:avLst/>
          </a:prstGeom>
        </p:spPr>
      </p:pic>
    </p:spTree>
    <p:extLst>
      <p:ext uri="{BB962C8B-B14F-4D97-AF65-F5344CB8AC3E}">
        <p14:creationId xmlns:p14="http://schemas.microsoft.com/office/powerpoint/2010/main" val="168934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68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Disclaimers</a:t>
            </a:r>
          </a:p>
        </p:txBody>
      </p:sp>
      <p:sp>
        <p:nvSpPr>
          <p:cNvPr id="3" name="Content Placeholder 2"/>
          <p:cNvSpPr>
            <a:spLocks noGrp="1"/>
          </p:cNvSpPr>
          <p:nvPr>
            <p:ph idx="1"/>
          </p:nvPr>
        </p:nvSpPr>
        <p:spPr/>
        <p:txBody>
          <a:bodyPr>
            <a:normAutofit/>
          </a:bodyPr>
          <a:lstStyle/>
          <a:p>
            <a:pPr marL="0" indent="0">
              <a:buNone/>
            </a:pPr>
            <a:endParaRPr lang="en-US" altLang="en-US" sz="2800" dirty="0">
              <a:latin typeface="Arial" charset="0"/>
              <a:cs typeface="Arial" charset="0"/>
            </a:endParaRPr>
          </a:p>
          <a:p>
            <a:pPr marL="0" indent="0">
              <a:buNone/>
            </a:pPr>
            <a:endParaRPr lang="en-US" sz="2800" dirty="0"/>
          </a:p>
        </p:txBody>
      </p:sp>
      <p:pic>
        <p:nvPicPr>
          <p:cNvPr id="5" name="Picture 4">
            <a:extLst>
              <a:ext uri="{FF2B5EF4-FFF2-40B4-BE49-F238E27FC236}">
                <a16:creationId xmlns:a16="http://schemas.microsoft.com/office/drawing/2014/main" id="{4EDC7BB2-4297-1243-A9B4-4ECDCA431BA8}"/>
              </a:ext>
            </a:extLst>
          </p:cNvPr>
          <p:cNvPicPr>
            <a:picLocks noChangeAspect="1"/>
          </p:cNvPicPr>
          <p:nvPr/>
        </p:nvPicPr>
        <p:blipFill>
          <a:blip r:embed="rId3"/>
          <a:stretch>
            <a:fillRect/>
          </a:stretch>
        </p:blipFill>
        <p:spPr>
          <a:xfrm>
            <a:off x="2798306" y="1154990"/>
            <a:ext cx="5570780" cy="4548020"/>
          </a:xfrm>
          <a:prstGeom prst="rect">
            <a:avLst/>
          </a:prstGeom>
        </p:spPr>
      </p:pic>
    </p:spTree>
    <p:extLst>
      <p:ext uri="{BB962C8B-B14F-4D97-AF65-F5344CB8AC3E}">
        <p14:creationId xmlns:p14="http://schemas.microsoft.com/office/powerpoint/2010/main" val="35594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EB3D-2898-4163-80CF-380DD56940E1}"/>
              </a:ext>
            </a:extLst>
          </p:cNvPr>
          <p:cNvSpPr>
            <a:spLocks noGrp="1"/>
          </p:cNvSpPr>
          <p:nvPr>
            <p:ph type="title"/>
          </p:nvPr>
        </p:nvSpPr>
        <p:spPr>
          <a:xfrm>
            <a:off x="1793501" y="455113"/>
            <a:ext cx="8509103" cy="926020"/>
          </a:xfrm>
        </p:spPr>
        <p:txBody>
          <a:bodyPr>
            <a:normAutofit/>
          </a:bodyPr>
          <a:lstStyle/>
          <a:p>
            <a:r>
              <a:rPr lang="en-US" dirty="0"/>
              <a:t>Outline</a:t>
            </a:r>
          </a:p>
        </p:txBody>
      </p:sp>
      <p:sp>
        <p:nvSpPr>
          <p:cNvPr id="3" name="Content Placeholder 2">
            <a:extLst>
              <a:ext uri="{FF2B5EF4-FFF2-40B4-BE49-F238E27FC236}">
                <a16:creationId xmlns:a16="http://schemas.microsoft.com/office/drawing/2014/main" id="{1DC00544-1269-4A00-BEC7-4C40A55E6C04}"/>
              </a:ext>
            </a:extLst>
          </p:cNvPr>
          <p:cNvSpPr>
            <a:spLocks noGrp="1"/>
          </p:cNvSpPr>
          <p:nvPr>
            <p:ph idx="1"/>
          </p:nvPr>
        </p:nvSpPr>
        <p:spPr>
          <a:xfrm>
            <a:off x="1793501" y="1619694"/>
            <a:ext cx="8604997" cy="4286043"/>
          </a:xfrm>
        </p:spPr>
        <p:txBody>
          <a:bodyPr>
            <a:normAutofit/>
          </a:bodyPr>
          <a:lstStyle/>
          <a:p>
            <a:r>
              <a:rPr lang="en-US" dirty="0"/>
              <a:t>What should prevention trials look like?</a:t>
            </a:r>
          </a:p>
          <a:p>
            <a:r>
              <a:rPr lang="en-US" dirty="0"/>
              <a:t>Who to involve?</a:t>
            </a:r>
          </a:p>
          <a:p>
            <a:r>
              <a:rPr lang="en-US" dirty="0"/>
              <a:t>How to involve them?</a:t>
            </a:r>
          </a:p>
          <a:p>
            <a:r>
              <a:rPr lang="en-US" dirty="0"/>
              <a:t>Examples of IS studies</a:t>
            </a:r>
          </a:p>
          <a:p>
            <a:r>
              <a:rPr lang="en-US" dirty="0"/>
              <a:t>Conclusions</a:t>
            </a:r>
          </a:p>
          <a:p>
            <a:endParaRPr lang="en-US" dirty="0"/>
          </a:p>
        </p:txBody>
      </p:sp>
    </p:spTree>
    <p:extLst>
      <p:ext uri="{BB962C8B-B14F-4D97-AF65-F5344CB8AC3E}">
        <p14:creationId xmlns:p14="http://schemas.microsoft.com/office/powerpoint/2010/main" val="68596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EB3D-2898-4163-80CF-380DD56940E1}"/>
              </a:ext>
            </a:extLst>
          </p:cNvPr>
          <p:cNvSpPr>
            <a:spLocks noGrp="1"/>
          </p:cNvSpPr>
          <p:nvPr>
            <p:ph type="title"/>
          </p:nvPr>
        </p:nvSpPr>
        <p:spPr>
          <a:xfrm>
            <a:off x="1841448" y="-183070"/>
            <a:ext cx="8509103" cy="926020"/>
          </a:xfrm>
        </p:spPr>
        <p:txBody>
          <a:bodyPr>
            <a:normAutofit/>
          </a:bodyPr>
          <a:lstStyle/>
          <a:p>
            <a:r>
              <a:rPr lang="en-US" dirty="0"/>
              <a:t>Combination HIV prevention</a:t>
            </a:r>
          </a:p>
        </p:txBody>
      </p:sp>
      <p:pic>
        <p:nvPicPr>
          <p:cNvPr id="5" name="Content Placeholder 4">
            <a:extLst>
              <a:ext uri="{FF2B5EF4-FFF2-40B4-BE49-F238E27FC236}">
                <a16:creationId xmlns:a16="http://schemas.microsoft.com/office/drawing/2014/main" id="{6D2A5E05-7035-3A41-A2C2-7F1C892136F9}"/>
              </a:ext>
            </a:extLst>
          </p:cNvPr>
          <p:cNvPicPr>
            <a:picLocks noGrp="1" noChangeAspect="1"/>
          </p:cNvPicPr>
          <p:nvPr>
            <p:ph idx="1"/>
          </p:nvPr>
        </p:nvPicPr>
        <p:blipFill>
          <a:blip r:embed="rId4"/>
          <a:stretch>
            <a:fillRect/>
          </a:stretch>
        </p:blipFill>
        <p:spPr>
          <a:xfrm>
            <a:off x="2146248" y="573437"/>
            <a:ext cx="5556410" cy="5547591"/>
          </a:xfrm>
          <a:prstGeom prst="rect">
            <a:avLst/>
          </a:prstGeom>
        </p:spPr>
      </p:pic>
    </p:spTree>
    <p:extLst>
      <p:ext uri="{BB962C8B-B14F-4D97-AF65-F5344CB8AC3E}">
        <p14:creationId xmlns:p14="http://schemas.microsoft.com/office/powerpoint/2010/main" val="26753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EB3D-2898-4163-80CF-380DD56940E1}"/>
              </a:ext>
            </a:extLst>
          </p:cNvPr>
          <p:cNvSpPr>
            <a:spLocks noGrp="1"/>
          </p:cNvSpPr>
          <p:nvPr>
            <p:ph type="title"/>
          </p:nvPr>
        </p:nvSpPr>
        <p:spPr>
          <a:xfrm>
            <a:off x="1793501" y="455113"/>
            <a:ext cx="8509103" cy="926020"/>
          </a:xfrm>
        </p:spPr>
        <p:txBody>
          <a:bodyPr>
            <a:normAutofit/>
          </a:bodyPr>
          <a:lstStyle/>
          <a:p>
            <a:r>
              <a:rPr lang="en-US" dirty="0"/>
              <a:t>Who to involve?</a:t>
            </a:r>
          </a:p>
        </p:txBody>
      </p:sp>
      <p:sp>
        <p:nvSpPr>
          <p:cNvPr id="3" name="Content Placeholder 2">
            <a:extLst>
              <a:ext uri="{FF2B5EF4-FFF2-40B4-BE49-F238E27FC236}">
                <a16:creationId xmlns:a16="http://schemas.microsoft.com/office/drawing/2014/main" id="{1DC00544-1269-4A00-BEC7-4C40A55E6C04}"/>
              </a:ext>
            </a:extLst>
          </p:cNvPr>
          <p:cNvSpPr>
            <a:spLocks noGrp="1"/>
          </p:cNvSpPr>
          <p:nvPr>
            <p:ph idx="1"/>
          </p:nvPr>
        </p:nvSpPr>
        <p:spPr>
          <a:xfrm>
            <a:off x="1793501" y="1619694"/>
            <a:ext cx="8604997" cy="4286043"/>
          </a:xfrm>
        </p:spPr>
        <p:txBody>
          <a:bodyPr>
            <a:normAutofit/>
          </a:bodyPr>
          <a:lstStyle/>
          <a:p>
            <a:r>
              <a:rPr lang="en-US" dirty="0"/>
              <a:t>Clinical trials historically conducted in women of reproductive age (18-35yrs)</a:t>
            </a:r>
          </a:p>
          <a:p>
            <a:r>
              <a:rPr lang="en-US" dirty="0"/>
              <a:t>Fail to include AGYW, pregnant and lactating women during initial stages</a:t>
            </a:r>
          </a:p>
          <a:p>
            <a:r>
              <a:rPr lang="en-US" dirty="0"/>
              <a:t>Communities at large</a:t>
            </a:r>
          </a:p>
          <a:p>
            <a:r>
              <a:rPr lang="en-US" dirty="0"/>
              <a:t>Health Care Providers </a:t>
            </a:r>
          </a:p>
          <a:p>
            <a:endParaRPr lang="en-US" dirty="0"/>
          </a:p>
        </p:txBody>
      </p:sp>
    </p:spTree>
    <p:extLst>
      <p:ext uri="{BB962C8B-B14F-4D97-AF65-F5344CB8AC3E}">
        <p14:creationId xmlns:p14="http://schemas.microsoft.com/office/powerpoint/2010/main" val="48187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EB3D-2898-4163-80CF-380DD56940E1}"/>
              </a:ext>
            </a:extLst>
          </p:cNvPr>
          <p:cNvSpPr>
            <a:spLocks noGrp="1"/>
          </p:cNvSpPr>
          <p:nvPr>
            <p:ph type="title"/>
          </p:nvPr>
        </p:nvSpPr>
        <p:spPr>
          <a:xfrm>
            <a:off x="1793501" y="455113"/>
            <a:ext cx="8509103" cy="926020"/>
          </a:xfrm>
        </p:spPr>
        <p:txBody>
          <a:bodyPr>
            <a:normAutofit/>
          </a:bodyPr>
          <a:lstStyle/>
          <a:p>
            <a:r>
              <a:rPr lang="en-US" dirty="0"/>
              <a:t>How to involve them?</a:t>
            </a:r>
          </a:p>
        </p:txBody>
      </p:sp>
      <p:sp>
        <p:nvSpPr>
          <p:cNvPr id="3" name="Content Placeholder 2">
            <a:extLst>
              <a:ext uri="{FF2B5EF4-FFF2-40B4-BE49-F238E27FC236}">
                <a16:creationId xmlns:a16="http://schemas.microsoft.com/office/drawing/2014/main" id="{1DC00544-1269-4A00-BEC7-4C40A55E6C04}"/>
              </a:ext>
            </a:extLst>
          </p:cNvPr>
          <p:cNvSpPr>
            <a:spLocks noGrp="1"/>
          </p:cNvSpPr>
          <p:nvPr>
            <p:ph idx="1"/>
          </p:nvPr>
        </p:nvSpPr>
        <p:spPr>
          <a:xfrm>
            <a:off x="1793501" y="1619694"/>
            <a:ext cx="8604997" cy="4286043"/>
          </a:xfrm>
        </p:spPr>
        <p:txBody>
          <a:bodyPr>
            <a:normAutofit/>
          </a:bodyPr>
          <a:lstStyle/>
          <a:p>
            <a:r>
              <a:rPr lang="en-US" dirty="0"/>
              <a:t>Increase access to information</a:t>
            </a:r>
          </a:p>
          <a:p>
            <a:r>
              <a:rPr lang="en-US" dirty="0"/>
              <a:t>Community consultations</a:t>
            </a:r>
          </a:p>
          <a:p>
            <a:r>
              <a:rPr lang="en-US" dirty="0"/>
              <a:t>Community sensitization</a:t>
            </a:r>
          </a:p>
          <a:p>
            <a:r>
              <a:rPr lang="en-US" dirty="0"/>
              <a:t>Community advisory boards</a:t>
            </a:r>
          </a:p>
          <a:p>
            <a:r>
              <a:rPr lang="en-US" dirty="0"/>
              <a:t>Youth advisory boards</a:t>
            </a:r>
          </a:p>
        </p:txBody>
      </p:sp>
    </p:spTree>
    <p:extLst>
      <p:ext uri="{BB962C8B-B14F-4D97-AF65-F5344CB8AC3E}">
        <p14:creationId xmlns:p14="http://schemas.microsoft.com/office/powerpoint/2010/main" val="319742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9E24-7919-44FD-B213-2A2D26D47D87}"/>
              </a:ext>
            </a:extLst>
          </p:cNvPr>
          <p:cNvSpPr>
            <a:spLocks noGrp="1"/>
          </p:cNvSpPr>
          <p:nvPr>
            <p:ph type="title"/>
          </p:nvPr>
        </p:nvSpPr>
        <p:spPr>
          <a:xfrm>
            <a:off x="1841447" y="535417"/>
            <a:ext cx="8509103" cy="926020"/>
          </a:xfrm>
        </p:spPr>
        <p:txBody>
          <a:bodyPr/>
          <a:lstStyle/>
          <a:p>
            <a:r>
              <a:rPr lang="en-US" dirty="0"/>
              <a:t>HIV prevention essentials</a:t>
            </a:r>
          </a:p>
        </p:txBody>
      </p:sp>
      <p:sp>
        <p:nvSpPr>
          <p:cNvPr id="3" name="Content Placeholder 2">
            <a:extLst>
              <a:ext uri="{FF2B5EF4-FFF2-40B4-BE49-F238E27FC236}">
                <a16:creationId xmlns:a16="http://schemas.microsoft.com/office/drawing/2014/main" id="{5278BDA4-45ED-4B09-BE01-8A458FDABBD2}"/>
              </a:ext>
            </a:extLst>
          </p:cNvPr>
          <p:cNvSpPr>
            <a:spLocks noGrp="1"/>
          </p:cNvSpPr>
          <p:nvPr>
            <p:ph idx="1"/>
          </p:nvPr>
        </p:nvSpPr>
        <p:spPr>
          <a:xfrm>
            <a:off x="1841446" y="1358573"/>
            <a:ext cx="8509103" cy="4286043"/>
          </a:xfrm>
        </p:spPr>
        <p:txBody>
          <a:bodyPr>
            <a:normAutofit/>
          </a:bodyPr>
          <a:lstStyle/>
          <a:p>
            <a:r>
              <a:rPr lang="en-US" dirty="0"/>
              <a:t>Make information available</a:t>
            </a:r>
          </a:p>
          <a:p>
            <a:r>
              <a:rPr lang="en-US" dirty="0"/>
              <a:t>Make prevention sexy</a:t>
            </a:r>
          </a:p>
          <a:p>
            <a:r>
              <a:rPr lang="en-US" dirty="0"/>
              <a:t>Make prevention part of the normal narrative</a:t>
            </a:r>
          </a:p>
          <a:p>
            <a:r>
              <a:rPr lang="en-US" dirty="0"/>
              <a:t>Make prevention options accessible through differentiated care models </a:t>
            </a:r>
          </a:p>
        </p:txBody>
      </p:sp>
    </p:spTree>
    <p:extLst>
      <p:ext uri="{BB962C8B-B14F-4D97-AF65-F5344CB8AC3E}">
        <p14:creationId xmlns:p14="http://schemas.microsoft.com/office/powerpoint/2010/main" val="401103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417127"/>
            <a:ext cx="10163336" cy="5642709"/>
          </a:xfrm>
        </p:spPr>
        <p:txBody>
          <a:bodyPr/>
          <a:lstStyle/>
          <a:p>
            <a:r>
              <a:rPr lang="en-US" dirty="0"/>
              <a:t>Implementation Science examples</a:t>
            </a:r>
          </a:p>
        </p:txBody>
      </p:sp>
    </p:spTree>
    <p:extLst>
      <p:ext uri="{BB962C8B-B14F-4D97-AF65-F5344CB8AC3E}">
        <p14:creationId xmlns:p14="http://schemas.microsoft.com/office/powerpoint/2010/main" val="3400804104"/>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21035</TotalTime>
  <Words>654</Words>
  <Application>Microsoft Macintosh PowerPoint</Application>
  <PresentationFormat>Widescreen</PresentationFormat>
  <Paragraphs>101</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Franklin Gothic Book</vt:lpstr>
      <vt:lpstr>Gill Sans MT</vt:lpstr>
      <vt:lpstr>Raleway</vt:lpstr>
      <vt:lpstr>AIDS 2016_Template</vt:lpstr>
      <vt:lpstr>PowerPoint Presentation</vt:lpstr>
      <vt:lpstr>  Considerations for the standard of prevention in an evolving HIV prevention landscape  </vt:lpstr>
      <vt:lpstr>Disclaimers</vt:lpstr>
      <vt:lpstr>Outline</vt:lpstr>
      <vt:lpstr>Combination HIV prevention</vt:lpstr>
      <vt:lpstr>Who to involve?</vt:lpstr>
      <vt:lpstr>How to involve them?</vt:lpstr>
      <vt:lpstr>HIV prevention essentials</vt:lpstr>
      <vt:lpstr>Implementation Science examples</vt:lpstr>
      <vt:lpstr>Example 1- SCHIELD study</vt:lpstr>
      <vt:lpstr>SCHIELD study</vt:lpstr>
      <vt:lpstr>SCHIELD main outcomes</vt:lpstr>
      <vt:lpstr>PowerPoint Presentation</vt:lpstr>
      <vt:lpstr>OPTIONS KAP study</vt:lpstr>
      <vt:lpstr>OPTIONS KAP study</vt:lpstr>
      <vt:lpstr>Key take home messages</vt:lpstr>
      <vt:lpstr>Combination prevention </vt:lpstr>
      <vt:lpstr>Multi- sectoral approach</vt:lpstr>
      <vt:lpstr>Psychosocial support</vt:lpstr>
      <vt:lpstr>Mental health interventions</vt:lpstr>
      <vt:lpstr>Thank you!</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Definate Nhamo</cp:lastModifiedBy>
  <cp:revision>122</cp:revision>
  <cp:lastPrinted>2017-01-16T15:31:13Z</cp:lastPrinted>
  <dcterms:created xsi:type="dcterms:W3CDTF">2017-01-13T09:09:35Z</dcterms:created>
  <dcterms:modified xsi:type="dcterms:W3CDTF">2019-07-23T14:15:49Z</dcterms:modified>
</cp:coreProperties>
</file>